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97"/>
  </p:notesMasterIdLst>
  <p:sldIdLst>
    <p:sldId id="34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4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57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45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51" r:id="rId71"/>
    <p:sldId id="352" r:id="rId72"/>
    <p:sldId id="346" r:id="rId73"/>
    <p:sldId id="350" r:id="rId74"/>
    <p:sldId id="347" r:id="rId75"/>
    <p:sldId id="348" r:id="rId76"/>
    <p:sldId id="349" r:id="rId77"/>
    <p:sldId id="353" r:id="rId78"/>
    <p:sldId id="354" r:id="rId79"/>
    <p:sldId id="355" r:id="rId80"/>
    <p:sldId id="327" r:id="rId81"/>
    <p:sldId id="356" r:id="rId82"/>
    <p:sldId id="328" r:id="rId83"/>
    <p:sldId id="329" r:id="rId84"/>
    <p:sldId id="330" r:id="rId85"/>
    <p:sldId id="331" r:id="rId86"/>
    <p:sldId id="332" r:id="rId87"/>
    <p:sldId id="333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F8F52-9C1A-44F6-95B2-BC10365D8A80}">
          <p14:sldIdLst>
            <p14:sldId id="344"/>
          </p14:sldIdLst>
        </p14:section>
        <p14:section name="프로젝트 개요/설명" id="{937A12A8-5EF3-4C8D-A4AA-8C418B62FB73}">
          <p14:sldIdLst>
            <p14:sldId id="257"/>
            <p14:sldId id="258"/>
            <p14:sldId id="259"/>
          </p14:sldIdLst>
        </p14:section>
        <p14:section name="프로젝트 팀 구성 및 역할" id="{009BB927-048F-4BAE-9AAB-DF27382025BB}">
          <p14:sldIdLst>
            <p14:sldId id="260"/>
          </p14:sldIdLst>
        </p14:section>
        <p14:section name="프로젝트 수행 절차 및 방법" id="{F27FE2D4-985E-4D28-A350-B911F9D82AB1}">
          <p14:sldIdLst>
            <p14:sldId id="261"/>
            <p14:sldId id="262"/>
            <p14:sldId id="263"/>
            <p14:sldId id="264"/>
          </p14:sldIdLst>
        </p14:section>
        <p14:section name="프로젝트 수행 경과(WEB-FRONT)" id="{6D8D9D35-82E9-4C23-BB13-812A04904057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4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35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45"/>
          </p14:sldIdLst>
        </p14:section>
        <p14:section name="프로젝트 수행 경과(Backoffic" id="{415F65F9-C738-40B3-AD1C-37F45AFAA69A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51"/>
            <p14:sldId id="352"/>
            <p14:sldId id="346"/>
            <p14:sldId id="350"/>
            <p14:sldId id="347"/>
            <p14:sldId id="348"/>
            <p14:sldId id="349"/>
            <p14:sldId id="353"/>
            <p14:sldId id="354"/>
            <p14:sldId id="355"/>
            <p14:sldId id="327"/>
            <p14:sldId id="356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커머스 7차" initials="이7" lastIdx="0" clrIdx="0">
    <p:extLst>
      <p:ext uri="{19B8F6BF-5375-455C-9EA6-DF929625EA0E}">
        <p15:presenceInfo xmlns:p15="http://schemas.microsoft.com/office/powerpoint/2012/main" userId="이커머스 7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FE1"/>
    <a:srgbClr val="F9F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92" autoAdjust="0"/>
    <p:restoredTop sz="96147"/>
  </p:normalViewPr>
  <p:slideViewPr>
    <p:cSldViewPr>
      <p:cViewPr>
        <p:scale>
          <a:sx n="53" d="100"/>
          <a:sy n="53" d="100"/>
        </p:scale>
        <p:origin x="864" y="876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99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5775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0285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5" Type="http://schemas.openxmlformats.org/officeDocument/2006/relationships/image" Target="../media/image13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yoseoul.co.kr/news/articleView.html?idxno=49142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2000250" y="4951896"/>
            <a:ext cx="14300200" cy="195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 dirty="0">
                <a:latin typeface="+mj-ea"/>
                <a:ea typeface="+mj-ea"/>
              </a:rPr>
              <a:t>(</a:t>
            </a:r>
            <a:r>
              <a:rPr lang="ko-KR" altLang="en-US" sz="3600" dirty="0">
                <a:latin typeface="+mj-ea"/>
                <a:ea typeface="+mj-ea"/>
              </a:rPr>
              <a:t>유기동물 입양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커뮤니티 및 반려동물 용품 판매</a:t>
            </a:r>
            <a:r>
              <a:rPr lang="en-US" altLang="ko-KR" sz="3600" dirty="0"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2832100" y="3897796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384" y="2451825"/>
            <a:ext cx="2666373" cy="27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4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4290628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WEB - FRONT </a:t>
            </a: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6011652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20" y="195139"/>
            <a:ext cx="1044116" cy="106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07596" y="90419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264" y="900228"/>
            <a:ext cx="4621098" cy="883685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532" y="444500"/>
            <a:ext cx="8427392" cy="9334500"/>
          </a:xfrm>
          <a:prstGeom prst="rect">
            <a:avLst/>
          </a:prstGeom>
        </p:spPr>
      </p:pic>
      <p:graphicFrame>
        <p:nvGraphicFramePr>
          <p:cNvPr id="9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50588"/>
              </p:ext>
            </p:extLst>
          </p:nvPr>
        </p:nvGraphicFramePr>
        <p:xfrm>
          <a:off x="9993154" y="609693"/>
          <a:ext cx="6697027" cy="9004114"/>
        </p:xfrm>
        <a:graphic>
          <a:graphicData uri="http://schemas.openxmlformats.org/drawingml/2006/table">
            <a:tbl>
              <a:tblPr/>
              <a:tblGrid>
                <a:gridCol w="85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1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/>
                        </a:rPr>
                        <a:t>메인</a:t>
                      </a:r>
                      <a:endParaRPr lang="en-US" altLang="ko-KR" sz="2400" b="1" i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8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로그인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 algn="l"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후원등으로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접근 가능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입양관련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카테고리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페이지 이동 및 공고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보러가기로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페이지 이동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홈페이지 관련 정보를 하단에 표시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1112658B-D591-A663-C273-AC7DFC2B2A38}"/>
              </a:ext>
            </a:extLst>
          </p:cNvPr>
          <p:cNvSpPr/>
          <p:nvPr/>
        </p:nvSpPr>
        <p:spPr>
          <a:xfrm>
            <a:off x="2519264" y="154462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9638" y="539242"/>
            <a:ext cx="7520805" cy="914501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383188" y="78200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399584" y="705171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9784" y="781779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4934" y="60090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312" y="435484"/>
            <a:ext cx="8495050" cy="9334500"/>
          </a:xfrm>
          <a:prstGeom prst="rect">
            <a:avLst/>
          </a:prstGeom>
        </p:spPr>
      </p:pic>
      <p:graphicFrame>
        <p:nvGraphicFramePr>
          <p:cNvPr id="1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375147"/>
              </p:ext>
            </p:extLst>
          </p:nvPr>
        </p:nvGraphicFramePr>
        <p:xfrm>
          <a:off x="9699295" y="577682"/>
          <a:ext cx="7115600" cy="9050104"/>
        </p:xfrm>
        <a:graphic>
          <a:graphicData uri="http://schemas.openxmlformats.org/drawingml/2006/table">
            <a:tbl>
              <a:tblPr/>
              <a:tblGrid>
                <a:gridCol w="726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1142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539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1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/>
                        </a:rPr>
                        <a:t>로그인</a:t>
                      </a:r>
                      <a:endParaRPr lang="en-US" altLang="ko-KR" sz="2400" b="1" i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999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99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 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9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비밀번호 찾기 클릭 시 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lvl="0" algn="l"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페이지 이동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48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회원 가입 버튼 클릭 시 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4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dirty="0"/>
                        <a:t>아이디 저장하기 체크 시 쿠키에 아이디 저장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445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626710"/>
              </p:ext>
            </p:extLst>
          </p:nvPr>
        </p:nvGraphicFramePr>
        <p:xfrm>
          <a:off x="9703732" y="639455"/>
          <a:ext cx="7026578" cy="8944590"/>
        </p:xfrm>
        <a:graphic>
          <a:graphicData uri="http://schemas.openxmlformats.org/drawingml/2006/table">
            <a:tbl>
              <a:tblPr/>
              <a:tblGrid>
                <a:gridCol w="71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9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602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654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1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400" b="1" i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819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819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8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다음 버튼 클릭 시 필수 약관이 모두 체크되었는지 확인하고 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410016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96272"/>
              </p:ext>
            </p:extLst>
          </p:nvPr>
        </p:nvGraphicFramePr>
        <p:xfrm>
          <a:off x="9803082" y="611039"/>
          <a:ext cx="6908800" cy="9064922"/>
        </p:xfrm>
        <a:graphic>
          <a:graphicData uri="http://schemas.openxmlformats.org/drawingml/2006/table">
            <a:tbl>
              <a:tblPr/>
              <a:tblGrid>
                <a:gridCol w="704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아이디 입력 시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비밀번호 및 비밀번호 확인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우편번호 찾기 버튼 클릭 시 다음 우편번호 팝업 창 호출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5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78514" y="503520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5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8410016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94772"/>
              </p:ext>
            </p:extLst>
          </p:nvPr>
        </p:nvGraphicFramePr>
        <p:xfrm>
          <a:off x="10020300" y="579289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아이디 찾기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아이디 찾기 버튼 클릭 시 </a:t>
                      </a:r>
                      <a:endParaRPr lang="en-US" altLang="ko-KR" sz="2000" dirty="0"/>
                    </a:p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입력한 이름과 이메일 값으로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88" y="777362"/>
            <a:ext cx="7880986" cy="81734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757" y="1056762"/>
            <a:ext cx="7880986" cy="817347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707396" y="67056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68" y="444500"/>
            <a:ext cx="8213427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604831"/>
              </p:ext>
            </p:extLst>
          </p:nvPr>
        </p:nvGraphicFramePr>
        <p:xfrm>
          <a:off x="9756296" y="649604"/>
          <a:ext cx="6779604" cy="8924289"/>
        </p:xfrm>
        <a:graphic>
          <a:graphicData uri="http://schemas.openxmlformats.org/drawingml/2006/table">
            <a:tbl>
              <a:tblPr/>
              <a:tblGrid>
                <a:gridCol w="6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62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2697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2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4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597" y="884640"/>
            <a:ext cx="6144635" cy="845421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76648" y="773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5234902" y="6548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6649884" y="774807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38008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826068"/>
              </p:ext>
            </p:extLst>
          </p:nvPr>
        </p:nvGraphicFramePr>
        <p:xfrm>
          <a:off x="9615975" y="665258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2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비밀번호 업데이트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3872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2" y="498984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68" y="4164732"/>
            <a:ext cx="8537127" cy="247983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782" y="498984"/>
            <a:ext cx="8182122" cy="93345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934571"/>
              </p:ext>
            </p:extLst>
          </p:nvPr>
        </p:nvGraphicFramePr>
        <p:xfrm>
          <a:off x="9657914" y="697008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56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  비밀번호 업데이트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2735288" y="49864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3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18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252699"/>
              </p:ext>
            </p:extLst>
          </p:nvPr>
        </p:nvGraphicFramePr>
        <p:xfrm>
          <a:off x="9873673" y="675925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왼쪽 메뉴 클릭 시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 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회원탈퇴로 페이지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30192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반려동물 양육 가구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반려동물 양육 가구 비율은 </a:t>
            </a:r>
            <a:r>
              <a:rPr lang="en-US" altLang="ko-KR" sz="2500" dirty="0">
                <a:latin typeface="+mj-ea"/>
                <a:ea typeface="+mj-ea"/>
              </a:rPr>
              <a:t>2010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17.4%</a:t>
            </a:r>
            <a:r>
              <a:rPr lang="ko-KR" altLang="en-US" sz="2500" dirty="0">
                <a:latin typeface="+mj-ea"/>
                <a:ea typeface="+mj-ea"/>
              </a:rPr>
              <a:t>에서              </a:t>
            </a:r>
            <a:r>
              <a:rPr lang="en-US" altLang="ko-KR" sz="2500" dirty="0">
                <a:latin typeface="+mj-ea"/>
                <a:ea typeface="+mj-ea"/>
              </a:rPr>
              <a:t>2022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25.4%</a:t>
            </a:r>
            <a:r>
              <a:rPr lang="ko-KR" altLang="en-US" sz="2500" dirty="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가구 내 반려동물 수</a:t>
            </a:r>
            <a:r>
              <a:rPr lang="en-US" altLang="ko-KR" sz="2500" dirty="0">
                <a:latin typeface="+mj-ea"/>
                <a:ea typeface="+mj-ea"/>
              </a:rPr>
              <a:t>(</a:t>
            </a:r>
            <a:r>
              <a:rPr lang="ko-KR" altLang="en-US" sz="2500" dirty="0">
                <a:latin typeface="+mj-ea"/>
                <a:ea typeface="+mj-ea"/>
              </a:rPr>
              <a:t>개와 고양이 등</a:t>
            </a:r>
            <a:r>
              <a:rPr lang="en-US" altLang="ko-KR" sz="2500" dirty="0">
                <a:latin typeface="+mj-ea"/>
                <a:ea typeface="+mj-ea"/>
              </a:rPr>
              <a:t>)</a:t>
            </a:r>
            <a:r>
              <a:rPr lang="ko-KR" altLang="en-US" sz="2500" dirty="0">
                <a:latin typeface="+mj-ea"/>
                <a:ea typeface="+mj-ea"/>
              </a:rPr>
              <a:t>는 </a:t>
            </a:r>
            <a:r>
              <a:rPr lang="en-US" altLang="ko-KR" sz="2500" dirty="0">
                <a:latin typeface="+mj-ea"/>
                <a:ea typeface="+mj-ea"/>
              </a:rPr>
              <a:t>2010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524</a:t>
            </a:r>
            <a:r>
              <a:rPr lang="ko-KR" altLang="en-US" sz="2500" dirty="0">
                <a:latin typeface="+mj-ea"/>
                <a:ea typeface="+mj-ea"/>
              </a:rPr>
              <a:t>만 마리에서 </a:t>
            </a:r>
            <a:r>
              <a:rPr lang="en-US" altLang="ko-KR" sz="2500" dirty="0">
                <a:latin typeface="+mj-ea"/>
                <a:ea typeface="+mj-ea"/>
              </a:rPr>
              <a:t>2022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799</a:t>
            </a:r>
            <a:r>
              <a:rPr lang="ko-KR" altLang="en-US" sz="2500" dirty="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028" y="1363080"/>
            <a:ext cx="8226216" cy="70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3588" y="437535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8482024" cy="933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6087"/>
              </p:ext>
            </p:extLst>
          </p:nvPr>
        </p:nvGraphicFramePr>
        <p:xfrm>
          <a:off x="9981412" y="715008"/>
          <a:ext cx="6477000" cy="8531582"/>
        </p:xfrm>
        <a:graphic>
          <a:graphicData uri="http://schemas.openxmlformats.org/drawingml/2006/table">
            <a:tbl>
              <a:tblPr firstRow="1" bandRow="1"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개인정보변경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380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000" b="0" spc="0" dirty="0">
                          <a:solidFill>
                            <a:schemeClr val="tx1"/>
                          </a:solidFill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/>
                        </a:rPr>
                        <a:t> 연락처 변경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480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spc="0" dirty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spc="0" dirty="0">
                          <a:solidFill>
                            <a:schemeClr val="tx1"/>
                          </a:solidFill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/>
                        </a:rPr>
                        <a:t> 주소 변경</a:t>
                      </a:r>
                    </a:p>
                    <a:p>
                      <a:pPr algn="l"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endParaRPr lang="en-US" altLang="ko-KR" sz="2000" b="0" spc="0" dirty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480520"/>
                  </a:ext>
                </a:extLst>
              </a:tr>
              <a:tr h="7695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반려동물 보유 변경</a:t>
                      </a:r>
                    </a:p>
                    <a:p>
                      <a:pPr algn="l"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endParaRPr lang="en-US" altLang="ko-KR" sz="2000" b="0" spc="0" dirty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66635"/>
                  </a:ext>
                </a:extLst>
              </a:tr>
              <a:tr h="7695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마케팅 수신 동의 변경</a:t>
                      </a:r>
                      <a:endParaRPr lang="en-US" altLang="ko-KR" sz="2000" b="0" spc="0" dirty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  <a:p>
                      <a:pPr algn="l"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endParaRPr lang="en-US" altLang="ko-KR" sz="2000" b="0" spc="0" dirty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1823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D77875A-EF35-2B51-5A7C-7023A4258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76" y="1841966"/>
            <a:ext cx="7974809" cy="5221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38008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07989"/>
              </p:ext>
            </p:extLst>
          </p:nvPr>
        </p:nvGraphicFramePr>
        <p:xfrm>
          <a:off x="10038168" y="707675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비밀번호 입력 후 데이터를 비교하여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DB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에 저장된 비밀번호와 일치하고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및 신규비밀번호 값이 일치하면 비밀번호 변경처리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1075048"/>
            <a:ext cx="6960664" cy="810450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7235788" y="7852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304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007652"/>
              </p:ext>
            </p:extLst>
          </p:nvPr>
        </p:nvGraphicFramePr>
        <p:xfrm>
          <a:off x="9841188" y="798245"/>
          <a:ext cx="6903831" cy="8627010"/>
        </p:xfrm>
        <a:graphic>
          <a:graphicData uri="http://schemas.openxmlformats.org/drawingml/2006/table">
            <a:tbl>
              <a:tblPr/>
              <a:tblGrid>
                <a:gridCol w="704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3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08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3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3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1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53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dirty="0" err="1">
                          <a:latin typeface="+mn-ea"/>
                          <a:ea typeface="+mn-ea"/>
                        </a:rPr>
                        <a:t>구매이력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37" y="426976"/>
            <a:ext cx="8367847" cy="459642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52" y="5125355"/>
            <a:ext cx="8362586" cy="462665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7842827" y="27288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1583160" y="826930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291286" cy="9334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529338"/>
              </p:ext>
            </p:extLst>
          </p:nvPr>
        </p:nvGraphicFramePr>
        <p:xfrm>
          <a:off x="9897555" y="712743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77" y="2648507"/>
            <a:ext cx="8291287" cy="478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84616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925678"/>
              </p:ext>
            </p:extLst>
          </p:nvPr>
        </p:nvGraphicFramePr>
        <p:xfrm>
          <a:off x="9735117" y="95885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연결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답변여부도 확인가능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 클릭 시 </a:t>
                      </a:r>
                      <a:endParaRPr lang="en-US" altLang="ko-KR" sz="20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공지사항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고객문의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로 페이지</a:t>
                      </a:r>
                      <a:r>
                        <a:rPr lang="en-US" altLang="ko-KR" sz="2000" dirty="0"/>
                        <a:t> </a:t>
                      </a:r>
                      <a:r>
                        <a:rPr lang="ko-KR" altLang="en-US" sz="20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44" y="2299184"/>
            <a:ext cx="8289859" cy="5859488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763180" y="507191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6587716" y="432443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899" y="444500"/>
            <a:ext cx="8347561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588395"/>
              </p:ext>
            </p:extLst>
          </p:nvPr>
        </p:nvGraphicFramePr>
        <p:xfrm>
          <a:off x="9610686" y="95884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 </a:t>
                      </a:r>
                      <a:r>
                        <a:rPr lang="ko-KR" altLang="en-US" sz="2000" dirty="0"/>
                        <a:t>클릭 시 </a:t>
                      </a:r>
                      <a:endParaRPr lang="en-US" altLang="ko-KR" sz="20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 (</a:t>
                      </a:r>
                      <a:r>
                        <a:rPr lang="ko-KR" altLang="en-US" sz="2000" dirty="0"/>
                        <a:t>공지사항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고객문의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로 페이지</a:t>
                      </a:r>
                      <a:endParaRPr lang="en-US" altLang="ko-KR" sz="20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 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31844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657554"/>
              </p:ext>
            </p:extLst>
          </p:nvPr>
        </p:nvGraphicFramePr>
        <p:xfrm>
          <a:off x="9959592" y="118745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공지사항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647056" y="2191172"/>
            <a:ext cx="8331844" cy="5093879"/>
            <a:chOff x="838200" y="599888"/>
            <a:chExt cx="7721600" cy="46767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599888"/>
              <a:ext cx="7721600" cy="467678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19348" y="2675708"/>
              <a:ext cx="12954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4326" y="2528752"/>
              <a:ext cx="1295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919348" y="22740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096000" y="25026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02004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1992"/>
              </p:ext>
            </p:extLst>
          </p:nvPr>
        </p:nvGraphicFramePr>
        <p:xfrm>
          <a:off x="9602942" y="940527"/>
          <a:ext cx="7053920" cy="8420177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60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1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 찾는 질문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60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60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48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자주 찾는 질문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70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자주 찾는 질문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01429" y="940527"/>
            <a:ext cx="8052292" cy="4441825"/>
            <a:chOff x="701429" y="940527"/>
            <a:chExt cx="8052292" cy="44418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429" y="940527"/>
              <a:ext cx="8052292" cy="444182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880159" y="3627066"/>
              <a:ext cx="1295400" cy="6150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880159" y="3200628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00600" y="3032852"/>
              <a:ext cx="14478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336712" y="3049089"/>
              <a:ext cx="381951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279606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25068"/>
              </p:ext>
            </p:extLst>
          </p:nvPr>
        </p:nvGraphicFramePr>
        <p:xfrm>
          <a:off x="9668403" y="781906"/>
          <a:ext cx="6930508" cy="8659688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180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5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6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61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29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/>
                        <a:t> 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29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29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40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비로그인 상태에서 접근 시 </a:t>
                      </a:r>
                      <a:endParaRPr lang="en-US" altLang="ko-KR" sz="2000" dirty="0"/>
                    </a:p>
                    <a:p>
                      <a:pPr algn="l"/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78694" y="561975"/>
            <a:ext cx="7424352" cy="8542089"/>
            <a:chOff x="978694" y="561975"/>
            <a:chExt cx="7424352" cy="8542089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D48FAF0-46DA-ED47-26F6-1DC43F1B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8674100"/>
              <a:ext cx="25400" cy="228600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40B567F-D39A-37AE-4093-CF166E26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937500"/>
              <a:ext cx="25400" cy="228600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D414068C-82D3-B1C8-7B77-BE1ACC64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200900"/>
              <a:ext cx="25400" cy="22860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811CB73-18AE-054B-5250-6871DB2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6477000"/>
              <a:ext cx="25400" cy="22860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6C5CBD08-DB1E-5A09-09A1-8EEE420C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5740400"/>
              <a:ext cx="25400" cy="228600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0A359A1-F21C-847F-CC8E-EF774793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4851400"/>
              <a:ext cx="6692900" cy="127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9630" y="561975"/>
              <a:ext cx="7223416" cy="492442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694" y="5854700"/>
              <a:ext cx="7377112" cy="324936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657600" y="2933700"/>
              <a:ext cx="914400" cy="182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4658879" y="283556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57600" y="4814752"/>
              <a:ext cx="1387992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3276600" y="477939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24400" y="5067300"/>
              <a:ext cx="702192" cy="260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426592" y="481186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23049" y="3619500"/>
              <a:ext cx="111535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89906" y="5854700"/>
              <a:ext cx="3467894" cy="251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23853" y="6148252"/>
              <a:ext cx="3029347" cy="1003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322023" y="579228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02004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5408"/>
              </p:ext>
            </p:extLst>
          </p:nvPr>
        </p:nvGraphicFramePr>
        <p:xfrm>
          <a:off x="9452492" y="876300"/>
          <a:ext cx="6930508" cy="8443664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88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415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72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카테고리 클릭 시</a:t>
                      </a:r>
                      <a:endParaRPr lang="en-US" altLang="ko-KR" sz="2000" dirty="0"/>
                    </a:p>
                    <a:p>
                      <a:pPr algn="l"/>
                      <a:r>
                        <a:rPr lang="en-US" altLang="ko-KR" sz="2000" dirty="0"/>
                        <a:t>- (</a:t>
                      </a:r>
                      <a:r>
                        <a:rPr lang="ko-KR" altLang="en-US" sz="2000" dirty="0" err="1"/>
                        <a:t>전체글</a:t>
                      </a:r>
                      <a:r>
                        <a:rPr lang="ko-KR" altLang="en-US" sz="2000" dirty="0"/>
                        <a:t> 보기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보기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 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     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71" y="876300"/>
            <a:ext cx="8047718" cy="8686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379804" y="27068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1012" y="1504326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latin typeface="+mj-ea"/>
                <a:ea typeface="+mj-ea"/>
              </a:rPr>
              <a:t>&lt; </a:t>
            </a:r>
            <a:r>
              <a:rPr lang="ko-KR" altLang="en-US" sz="4000" b="1" dirty="0">
                <a:latin typeface="+mj-ea"/>
                <a:ea typeface="+mj-ea"/>
              </a:rPr>
              <a:t>유기동물 증가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7444" y="2669497"/>
            <a:ext cx="780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ko-KR" altLang="en-US" sz="2500" dirty="0">
                <a:latin typeface="+mj-ea"/>
                <a:ea typeface="+mj-ea"/>
              </a:rPr>
              <a:t>유기동물 수는 </a:t>
            </a:r>
            <a:r>
              <a:rPr lang="en-US" altLang="ko-KR" sz="2500" dirty="0">
                <a:latin typeface="+mj-ea"/>
                <a:ea typeface="+mj-ea"/>
              </a:rPr>
              <a:t>2017</a:t>
            </a:r>
            <a:r>
              <a:rPr lang="ko-KR" altLang="en-US" sz="2500" dirty="0">
                <a:latin typeface="+mj-ea"/>
                <a:ea typeface="+mj-ea"/>
              </a:rPr>
              <a:t>년 처음 </a:t>
            </a:r>
            <a:r>
              <a:rPr lang="en-US" altLang="ko-KR" sz="2500" dirty="0">
                <a:latin typeface="+mj-ea"/>
                <a:ea typeface="+mj-ea"/>
              </a:rPr>
              <a:t>10</a:t>
            </a:r>
            <a:r>
              <a:rPr lang="ko-KR" altLang="en-US" sz="2500" dirty="0">
                <a:latin typeface="+mj-ea"/>
                <a:ea typeface="+mj-ea"/>
              </a:rPr>
              <a:t>만 마리를 </a:t>
            </a:r>
            <a:endParaRPr lang="en-US" altLang="ko-KR" sz="2500" dirty="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2500" dirty="0">
                <a:latin typeface="+mj-ea"/>
                <a:ea typeface="+mj-ea"/>
              </a:rPr>
              <a:t>   </a:t>
            </a:r>
            <a:r>
              <a:rPr lang="ko-KR" altLang="en-US" sz="2500" dirty="0">
                <a:latin typeface="+mj-ea"/>
                <a:ea typeface="+mj-ea"/>
              </a:rPr>
              <a:t>돌파한 이후 줄곧 두 자리 수를 유지하고 있다</a:t>
            </a:r>
            <a:r>
              <a:rPr lang="en-US" altLang="ko-KR" sz="2500" dirty="0">
                <a:latin typeface="+mj-ea"/>
                <a:ea typeface="+mj-ea"/>
              </a:rPr>
              <a:t>.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49577" y="2673137"/>
            <a:ext cx="731915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ko-KR" altLang="en-US" sz="2500" dirty="0">
                <a:latin typeface="+mj-ea"/>
                <a:ea typeface="+mj-ea"/>
              </a:rPr>
              <a:t>보호소 </a:t>
            </a:r>
            <a:r>
              <a:rPr lang="en-US" altLang="ko-KR" sz="2500" dirty="0">
                <a:latin typeface="+mj-ea"/>
                <a:ea typeface="+mj-ea"/>
              </a:rPr>
              <a:t>1</a:t>
            </a:r>
            <a:r>
              <a:rPr lang="ko-KR" altLang="en-US" sz="2500" dirty="0">
                <a:latin typeface="+mj-ea"/>
                <a:ea typeface="+mj-ea"/>
              </a:rPr>
              <a:t>개소 당 평균 관리 </a:t>
            </a:r>
            <a:r>
              <a:rPr lang="ko-KR" altLang="en-US" sz="2500" dirty="0" err="1">
                <a:latin typeface="+mj-ea"/>
                <a:ea typeface="+mj-ea"/>
              </a:rPr>
              <a:t>개체수는</a:t>
            </a:r>
            <a:r>
              <a:rPr lang="ko-KR" altLang="en-US" sz="2500" dirty="0">
                <a:latin typeface="+mj-ea"/>
                <a:ea typeface="+mj-ea"/>
              </a:rPr>
              <a:t> </a:t>
            </a:r>
            <a:endParaRPr lang="en-US" altLang="ko-KR" sz="2500" dirty="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sz="2500" dirty="0">
                <a:latin typeface="+mj-ea"/>
                <a:ea typeface="+mj-ea"/>
              </a:rPr>
              <a:t>   2018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406</a:t>
            </a:r>
            <a:r>
              <a:rPr lang="ko-KR" altLang="en-US" sz="2500" dirty="0">
                <a:latin typeface="+mj-ea"/>
                <a:ea typeface="+mj-ea"/>
              </a:rPr>
              <a:t>마리에서 </a:t>
            </a:r>
            <a:r>
              <a:rPr lang="en-US" altLang="ko-KR" sz="2500" dirty="0">
                <a:latin typeface="+mj-ea"/>
                <a:ea typeface="+mj-ea"/>
              </a:rPr>
              <a:t>2022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474</a:t>
            </a:r>
            <a:r>
              <a:rPr lang="ko-KR" altLang="en-US" sz="2500" dirty="0">
                <a:latin typeface="+mj-ea"/>
                <a:ea typeface="+mj-ea"/>
              </a:rPr>
              <a:t>마리로 늘었다</a:t>
            </a:r>
            <a:r>
              <a:rPr lang="en-US" altLang="ko-KR" sz="2500" dirty="0">
                <a:latin typeface="+mj-ea"/>
                <a:ea typeface="+mj-ea"/>
              </a:rPr>
              <a:t>.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농림축산식품부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44" y="3648980"/>
            <a:ext cx="7804448" cy="49149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9136" y="3625054"/>
            <a:ext cx="9532641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02004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877300"/>
              </p:ext>
            </p:extLst>
          </p:nvPr>
        </p:nvGraphicFramePr>
        <p:xfrm>
          <a:off x="9452492" y="876299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8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61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8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80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2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600" dirty="0"/>
                        <a:t> </a:t>
                      </a:r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44602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83605"/>
              </p:ext>
            </p:extLst>
          </p:nvPr>
        </p:nvGraphicFramePr>
        <p:xfrm>
          <a:off x="9452492" y="876299"/>
          <a:ext cx="7545882" cy="8621714"/>
        </p:xfrm>
        <a:graphic>
          <a:graphicData uri="http://schemas.openxmlformats.org/drawingml/2006/table">
            <a:tbl>
              <a:tblPr/>
              <a:tblGrid>
                <a:gridCol w="76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5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76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33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22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게시판 글쓰기 클릭 시 글쓰기 폼 이동 후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상황에 맞는     카테고리를 선택한다</a:t>
                      </a:r>
                      <a:r>
                        <a:rPr lang="en-US" altLang="ko-KR" sz="2000" dirty="0"/>
                        <a:t>. 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61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 태그를 작성하여 질문을 등록한다</a:t>
                      </a:r>
                      <a:r>
                        <a:rPr lang="en-US" altLang="ko-KR" sz="2000" dirty="0"/>
                        <a:t>.</a:t>
                      </a:r>
                      <a:r>
                        <a:rPr lang="ko-KR" altLang="en-US" sz="2000" dirty="0"/>
                        <a:t> </a:t>
                      </a:r>
                      <a:endParaRPr lang="en-US" altLang="ko-KR" sz="2000" dirty="0"/>
                    </a:p>
                    <a:p>
                      <a:pPr algn="l"/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28339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969" y="876301"/>
            <a:ext cx="7561755" cy="862171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2015208" y="39827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2015208" y="6548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80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44602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66662"/>
              </p:ext>
            </p:extLst>
          </p:nvPr>
        </p:nvGraphicFramePr>
        <p:xfrm>
          <a:off x="9617021" y="800099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38008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62811"/>
              </p:ext>
            </p:extLst>
          </p:nvPr>
        </p:nvGraphicFramePr>
        <p:xfrm>
          <a:off x="9452492" y="967036"/>
          <a:ext cx="7311508" cy="8596065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91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질문 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219" y="1143000"/>
            <a:ext cx="8086725" cy="81534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1397000" y="480117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38008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807175"/>
              </p:ext>
            </p:extLst>
          </p:nvPr>
        </p:nvGraphicFramePr>
        <p:xfrm>
          <a:off x="9787886" y="1008581"/>
          <a:ext cx="7063858" cy="8269838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846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936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3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58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9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 내용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좋아요 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6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목록으로 가기</a:t>
                      </a:r>
                      <a:r>
                        <a:rPr lang="en-US" altLang="ko-KR" sz="2000" dirty="0"/>
                        <a:t>, 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  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7236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댓글 등록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06032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6479"/>
              </p:ext>
            </p:extLst>
          </p:nvPr>
        </p:nvGraphicFramePr>
        <p:xfrm>
          <a:off x="9422675" y="967036"/>
          <a:ext cx="7063858" cy="842493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85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86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선택 값에  따른 글 </a:t>
                      </a:r>
                      <a:r>
                        <a:rPr lang="ko-KR" altLang="en-US" sz="2600" b="1" i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4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17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2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/>
                        <a:t> 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6" y="416265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02004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911687"/>
              </p:ext>
            </p:extLst>
          </p:nvPr>
        </p:nvGraphicFramePr>
        <p:xfrm>
          <a:off x="9597973" y="2139517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600" dirty="0"/>
                        <a:t> </a:t>
                      </a:r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pPr algn="l"/>
                      <a:r>
                        <a:rPr lang="ko-KR" altLang="en-US" sz="2000" dirty="0"/>
                        <a:t>인기 글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7677690" y="48514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347" y="2133547"/>
            <a:ext cx="5388876" cy="17596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8414" y="6041737"/>
            <a:ext cx="5375810" cy="17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185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16030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600" dirty="0"/>
                        <a:t> </a:t>
                      </a:r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8193992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35239"/>
              </p:ext>
            </p:extLst>
          </p:nvPr>
        </p:nvGraphicFramePr>
        <p:xfrm>
          <a:off x="9252132" y="823021"/>
          <a:ext cx="7560720" cy="8245326"/>
        </p:xfrm>
        <a:graphic>
          <a:graphicData uri="http://schemas.openxmlformats.org/drawingml/2006/table">
            <a:tbl>
              <a:tblPr/>
              <a:tblGrid>
                <a:gridCol w="7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9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0484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134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 관련 정보제공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149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00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상품 데이터를 랜덤으로 추출하여 정보 제공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11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각 카테고리 별 </a:t>
                      </a:r>
                      <a:r>
                        <a:rPr lang="ko-KR" altLang="en-US" sz="2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해당 데이터만 확인 가능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9"/>
          <p:cNvSpPr/>
          <p:nvPr/>
        </p:nvSpPr>
        <p:spPr>
          <a:xfrm>
            <a:off x="3935760" y="1844824"/>
            <a:ext cx="23402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754254" y="14587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82660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146800"/>
              </p:ext>
            </p:extLst>
          </p:nvPr>
        </p:nvGraphicFramePr>
        <p:xfrm>
          <a:off x="9452492" y="931030"/>
          <a:ext cx="7353070" cy="8496945"/>
        </p:xfrm>
        <a:graphic>
          <a:graphicData uri="http://schemas.openxmlformats.org/drawingml/2006/table">
            <a:tbl>
              <a:tblPr/>
              <a:tblGrid>
                <a:gridCol w="750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71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600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 관련 정보제공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489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60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3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3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각 카테고리 별 클릭 시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4007768" y="112474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03812" y="4041068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4583832" y="6957392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280697" y="0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19340" y="1191117"/>
            <a:ext cx="13226514" cy="1107996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br>
              <a:rPr lang="en-US" altLang="ko-KR" sz="2400" dirty="0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 sz="2400" dirty="0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19340" y="5143500"/>
            <a:ext cx="13204217" cy="1332148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sz="2400" dirty="0" err="1">
                <a:solidFill>
                  <a:schemeClr val="tx1"/>
                </a:solidFill>
                <a:latin typeface="+mj-ea"/>
                <a:ea typeface="+mj-ea"/>
              </a:rPr>
              <a:t>이커머스</a:t>
            </a:r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97044" y="6793792"/>
            <a:ext cx="13226513" cy="2922216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endParaRPr lang="en-US" altLang="ko-KR" sz="24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하나의 사이트에서  사랑하는 </a:t>
            </a:r>
            <a:r>
              <a:rPr lang="ko-KR" altLang="en-US" sz="2400" dirty="0" err="1">
                <a:solidFill>
                  <a:srgbClr val="404040"/>
                </a:solidFill>
                <a:latin typeface="+mj-ea"/>
                <a:ea typeface="+mj-ea"/>
              </a:rPr>
              <a:t>반려동물에게</a:t>
            </a: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+mj-ea"/>
                <a:ea typeface="+mj-ea"/>
              </a:rPr>
              <a:t>필요한 상품을 구매할 </a:t>
            </a: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수 있음</a:t>
            </a:r>
          </a:p>
          <a:p>
            <a:pPr lvl="1">
              <a:defRPr/>
            </a:pPr>
            <a:endParaRPr lang="en-US" altLang="ko-KR" sz="24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유기동물 </a:t>
            </a:r>
            <a:r>
              <a:rPr lang="ko-KR" altLang="en-US" sz="2400" b="1" dirty="0" err="1">
                <a:solidFill>
                  <a:srgbClr val="404040"/>
                </a:solidFill>
                <a:latin typeface="+mj-ea"/>
                <a:ea typeface="+mj-ea"/>
              </a:rPr>
              <a:t>입양문화의</a:t>
            </a:r>
            <a:r>
              <a:rPr lang="ko-KR" altLang="en-US" sz="2400" b="1" dirty="0">
                <a:solidFill>
                  <a:srgbClr val="404040"/>
                </a:solidFill>
                <a:latin typeface="+mj-ea"/>
                <a:ea typeface="+mj-ea"/>
              </a:rPr>
              <a:t> 확산으로 선한 영향력 </a:t>
            </a: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및 </a:t>
            </a:r>
            <a:r>
              <a:rPr lang="ko-KR" altLang="en-US" sz="2400" dirty="0" err="1">
                <a:solidFill>
                  <a:srgbClr val="404040"/>
                </a:solidFill>
                <a:latin typeface="+mj-ea"/>
                <a:ea typeface="+mj-ea"/>
              </a:rPr>
              <a:t>문화형성</a:t>
            </a:r>
            <a:endParaRPr lang="ko-KR" altLang="en-US" sz="24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endParaRPr lang="en-US" altLang="ko-KR" sz="24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다양한 반려동물들에 대한 </a:t>
            </a:r>
            <a:r>
              <a:rPr lang="ko-KR" altLang="en-US" sz="2400" b="1" dirty="0">
                <a:solidFill>
                  <a:srgbClr val="404040"/>
                </a:solidFill>
                <a:latin typeface="+mj-ea"/>
                <a:ea typeface="+mj-ea"/>
              </a:rPr>
              <a:t>커뮤니티 기능</a:t>
            </a:r>
          </a:p>
          <a:p>
            <a:pPr lvl="1">
              <a:defRPr/>
            </a:pPr>
            <a:endParaRPr lang="en-US" altLang="ko-KR" sz="24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400" b="1" dirty="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400" b="1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400" b="1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  <a:endParaRPr lang="en-US" altLang="ko-KR" sz="2400" b="1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endParaRPr lang="ko-KR" altLang="en-US" sz="24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524914" y="3087848"/>
            <a:ext cx="13215365" cy="160374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 sz="2400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 sz="2400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 sz="2400" dirty="0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sz="2400" dirty="0" err="1">
                <a:solidFill>
                  <a:srgbClr val="404040"/>
                </a:solidFill>
                <a:latin typeface="+mj-ea"/>
                <a:ea typeface="+mj-ea"/>
              </a:rPr>
              <a:t>이커머스</a:t>
            </a:r>
            <a:r>
              <a:rPr lang="ko-KR" altLang="en-US" sz="2400" dirty="0">
                <a:solidFill>
                  <a:srgbClr val="404040"/>
                </a:solidFill>
                <a:latin typeface="+mj-ea"/>
                <a:ea typeface="+mj-ea"/>
              </a:rPr>
              <a:t> 플랫폼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060" y="1192450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255" y="308784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7783" y="5143500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783" y="679847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02004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197439"/>
              </p:ext>
            </p:extLst>
          </p:nvPr>
        </p:nvGraphicFramePr>
        <p:xfrm>
          <a:off x="9452492" y="1476971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600" b="1" i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b="0" dirty="0"/>
                        <a:t> 입양 후기 게시판  보러 가기</a:t>
                      </a:r>
                      <a:endParaRPr lang="en-US" altLang="ko-KR" sz="2000" b="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b="0" dirty="0"/>
                        <a:t> 메인 페이지 입양 공고 동물 확인 기능</a:t>
                      </a:r>
                      <a:endParaRPr lang="en-US" altLang="ko-KR" sz="2000" b="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02004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32882"/>
              </p:ext>
            </p:extLst>
          </p:nvPr>
        </p:nvGraphicFramePr>
        <p:xfrm>
          <a:off x="9597973" y="682828"/>
          <a:ext cx="7063858" cy="8875700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986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921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1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965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9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79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7129556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641757"/>
            <a:ext cx="5551004" cy="89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899" y="444500"/>
            <a:ext cx="8378807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451736"/>
              </p:ext>
            </p:extLst>
          </p:nvPr>
        </p:nvGraphicFramePr>
        <p:xfrm>
          <a:off x="9636373" y="730425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상단 카테고리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474" y="6442043"/>
            <a:ext cx="7353236" cy="32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72832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33413"/>
              </p:ext>
            </p:extLst>
          </p:nvPr>
        </p:nvGraphicFramePr>
        <p:xfrm>
          <a:off x="9401728" y="723900"/>
          <a:ext cx="7063858" cy="84290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89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상단 카테고리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296" y="6808156"/>
            <a:ext cx="6427533" cy="28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899" y="444500"/>
            <a:ext cx="8439021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15045"/>
              </p:ext>
            </p:extLst>
          </p:nvPr>
        </p:nvGraphicFramePr>
        <p:xfrm>
          <a:off x="9666480" y="777714"/>
          <a:ext cx="7063858" cy="866807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081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7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7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61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12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상단 카테고리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12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79" y="6645769"/>
            <a:ext cx="7251571" cy="29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899" y="444500"/>
            <a:ext cx="8280629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24531"/>
              </p:ext>
            </p:extLst>
          </p:nvPr>
        </p:nvGraphicFramePr>
        <p:xfrm>
          <a:off x="9587284" y="71497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상단 카테고리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471" y="6742330"/>
            <a:ext cx="6531353" cy="28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74012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38492"/>
              </p:ext>
            </p:extLst>
          </p:nvPr>
        </p:nvGraphicFramePr>
        <p:xfrm>
          <a:off x="9644819" y="71497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상단 카테고리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537" y="6391108"/>
            <a:ext cx="7075426" cy="31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838452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799052"/>
              </p:ext>
            </p:extLst>
          </p:nvPr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상단 카테고리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전체 상품 개수 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상단검색기능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11424" y="16288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2999656" y="16288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99456" y="1988840"/>
            <a:ext cx="122413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580" y="7950099"/>
            <a:ext cx="5843156" cy="1448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  <p:sp>
        <p:nvSpPr>
          <p:cNvPr id="16" name="직사각형 19"/>
          <p:cNvSpPr/>
          <p:nvPr/>
        </p:nvSpPr>
        <p:spPr>
          <a:xfrm>
            <a:off x="3827748" y="126876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12720736" y="72870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451484" y="1808820"/>
            <a:ext cx="118813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9444372" y="1268760"/>
            <a:ext cx="133214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  <p:sp>
        <p:nvSpPr>
          <p:cNvPr id="15" name="직사각형 19"/>
          <p:cNvSpPr/>
          <p:nvPr/>
        </p:nvSpPr>
        <p:spPr>
          <a:xfrm>
            <a:off x="5123892" y="1772816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14052884" y="184482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911424" y="2240868"/>
            <a:ext cx="144016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9336360" y="2312876"/>
            <a:ext cx="14041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 dirty="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b="0" u="sng" spc="-200" dirty="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629550"/>
              </p:ext>
            </p:extLst>
          </p:nvPr>
        </p:nvGraphicFramePr>
        <p:xfrm>
          <a:off x="1150912" y="1943100"/>
          <a:ext cx="15949973" cy="75673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5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13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29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/>
                        <a:t>프로젝트 기획 및 분석</a:t>
                      </a:r>
                      <a:r>
                        <a:rPr lang="en-US" altLang="ko-KR" sz="2400" dirty="0"/>
                        <a:t>,  DB </a:t>
                      </a:r>
                      <a:r>
                        <a:rPr lang="ko-KR" altLang="en-US" sz="2400" dirty="0"/>
                        <a:t>설계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문서작업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화면 설계</a:t>
                      </a:r>
                      <a:r>
                        <a:rPr lang="en-US" altLang="ko-KR" sz="2400" dirty="0"/>
                        <a:t>,  WEB,  RPA,  </a:t>
                      </a:r>
                      <a:r>
                        <a:rPr lang="ko-KR" altLang="en-US" sz="2400" dirty="0"/>
                        <a:t>테스트</a:t>
                      </a:r>
                      <a:r>
                        <a:rPr lang="en-US" altLang="ko-KR" sz="2400" dirty="0"/>
                        <a:t>,  Android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67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/>
                        <a:t>김 지 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 err="1"/>
                        <a:t>부팀장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/>
                        <a:t>프로젝트 기획 및 분석</a:t>
                      </a:r>
                      <a:r>
                        <a:rPr lang="en-US" altLang="ko-KR" sz="2400" dirty="0"/>
                        <a:t>, DB </a:t>
                      </a:r>
                      <a:r>
                        <a:rPr lang="ko-KR" altLang="en-US" sz="2400" dirty="0"/>
                        <a:t>설계</a:t>
                      </a:r>
                      <a:r>
                        <a:rPr lang="en-US" altLang="ko-KR" sz="2400" dirty="0"/>
                        <a:t>,  </a:t>
                      </a:r>
                      <a:r>
                        <a:rPr lang="ko-KR" altLang="en-US" sz="2400" dirty="0"/>
                        <a:t>화면 설계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문서작업</a:t>
                      </a:r>
                      <a:r>
                        <a:rPr lang="en-US" altLang="ko-KR" sz="2400" dirty="0"/>
                        <a:t>, WEB, RPA, </a:t>
                      </a:r>
                      <a:r>
                        <a:rPr lang="ko-KR" altLang="en-US" sz="2400" dirty="0"/>
                        <a:t>테스트</a:t>
                      </a:r>
                      <a:r>
                        <a:rPr lang="en-US" altLang="ko-KR" sz="2400" dirty="0"/>
                        <a:t>,  Android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5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/>
                        <a:t>김 범 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/>
                        <a:t>프로젝트 기획 및 분석</a:t>
                      </a:r>
                      <a:r>
                        <a:rPr lang="en-US" altLang="ko-KR" sz="2400" dirty="0"/>
                        <a:t>,  DB </a:t>
                      </a:r>
                      <a:r>
                        <a:rPr lang="ko-KR" altLang="en-US" sz="2400" dirty="0"/>
                        <a:t>설계</a:t>
                      </a:r>
                      <a:r>
                        <a:rPr lang="en-US" altLang="ko-KR" sz="2400" dirty="0"/>
                        <a:t>,  </a:t>
                      </a:r>
                      <a:r>
                        <a:rPr lang="ko-KR" altLang="en-US" sz="2400" dirty="0"/>
                        <a:t>화면 설계</a:t>
                      </a:r>
                      <a:r>
                        <a:rPr lang="en-US" altLang="ko-KR" sz="2400" dirty="0"/>
                        <a:t>,  WEB,  RPA, </a:t>
                      </a:r>
                      <a:r>
                        <a:rPr lang="ko-KR" altLang="en-US" sz="2400" dirty="0"/>
                        <a:t>테스트</a:t>
                      </a:r>
                      <a:r>
                        <a:rPr lang="en-US" altLang="ko-KR" sz="2400" dirty="0"/>
                        <a:t>,  Android</a:t>
                      </a:r>
                      <a:endParaRPr lang="ko-KR" altLang="en-US" sz="2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601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/>
                        <a:t>손 유 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/>
                        <a:t>프로젝트 기획</a:t>
                      </a:r>
                      <a:r>
                        <a:rPr lang="en-US" altLang="ko-KR" sz="2400" dirty="0"/>
                        <a:t>,  WEB,  </a:t>
                      </a:r>
                      <a:r>
                        <a:rPr lang="ko-KR" altLang="en-US" sz="2400" dirty="0"/>
                        <a:t>데이터 구축</a:t>
                      </a:r>
                      <a:r>
                        <a:rPr lang="en-US" altLang="ko-KR" sz="2400" dirty="0"/>
                        <a:t>,  </a:t>
                      </a:r>
                      <a:r>
                        <a:rPr lang="ko-KR" altLang="en-US" sz="2400" dirty="0"/>
                        <a:t>문서작업</a:t>
                      </a:r>
                      <a:r>
                        <a:rPr lang="en-US" altLang="ko-KR" sz="2400" dirty="0"/>
                        <a:t>,  RPA,  </a:t>
                      </a:r>
                      <a:r>
                        <a:rPr lang="ko-KR" altLang="en-US" sz="2400" dirty="0"/>
                        <a:t>테스트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67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/>
                        <a:t>명 성 </a:t>
                      </a:r>
                      <a:r>
                        <a:rPr lang="ko-KR" altLang="en-US" sz="2400" dirty="0" err="1"/>
                        <a:t>완</a:t>
                      </a:r>
                      <a:endParaRPr lang="en-US" altLang="ko-KR" sz="2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400" dirty="0"/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/>
                        <a:t>멘토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24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/>
                        <a:t>프로젝트 질의 응답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6" y="444500"/>
            <a:ext cx="8303221" cy="9334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039" y="474663"/>
            <a:ext cx="5004556" cy="9284768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50737"/>
              </p:ext>
            </p:extLst>
          </p:nvPr>
        </p:nvGraphicFramePr>
        <p:xfrm>
          <a:off x="9633367" y="654050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상세보기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상단 카테고리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수량 조절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목록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장바구니 버튼 클릭 시 관련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상세정보보기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배송안내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교환 및 반품 안내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상품후기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상품문의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타원 12"/>
          <p:cNvSpPr/>
          <p:nvPr/>
        </p:nvSpPr>
        <p:spPr>
          <a:xfrm>
            <a:off x="3707396" y="109934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2"/>
          <p:cNvSpPr/>
          <p:nvPr/>
        </p:nvSpPr>
        <p:spPr>
          <a:xfrm>
            <a:off x="4967536" y="2731232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타원 12"/>
          <p:cNvSpPr/>
          <p:nvPr/>
        </p:nvSpPr>
        <p:spPr>
          <a:xfrm>
            <a:off x="4802272" y="373934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타원 12"/>
          <p:cNvSpPr/>
          <p:nvPr/>
        </p:nvSpPr>
        <p:spPr>
          <a:xfrm>
            <a:off x="5615608" y="4207396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3071664" y="6641976"/>
            <a:ext cx="50405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2432704" y="5049180"/>
            <a:ext cx="9361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69" y="833767"/>
            <a:ext cx="7481659" cy="8430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974" y="444500"/>
            <a:ext cx="7350511" cy="933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5339916" y="544522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3872864" y="731743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219" y="444500"/>
            <a:ext cx="7868068" cy="93345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36" y="532525"/>
            <a:ext cx="8012266" cy="9158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sp>
        <p:nvSpPr>
          <p:cNvPr id="14" name="직사각형 19"/>
          <p:cNvSpPr/>
          <p:nvPr/>
        </p:nvSpPr>
        <p:spPr>
          <a:xfrm>
            <a:off x="5051884" y="3681028"/>
            <a:ext cx="8280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947428" y="5949280"/>
            <a:ext cx="7632848" cy="147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9228348" y="4905164"/>
            <a:ext cx="7560840" cy="2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8150298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08197"/>
              </p:ext>
            </p:extLst>
          </p:nvPr>
        </p:nvGraphicFramePr>
        <p:xfrm>
          <a:off x="9556907" y="11456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후원하기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폼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 gridSpan="2"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u="none" dirty="0"/>
                        <a:t> </a:t>
                      </a:r>
                      <a:r>
                        <a:rPr lang="ko-KR" altLang="en-US" sz="2000" u="none" dirty="0"/>
                        <a:t>후원하기 관련 폼</a:t>
                      </a:r>
                      <a:endParaRPr lang="en-US" altLang="ko-KR" sz="2000" u="none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4367808" y="2204864"/>
            <a:ext cx="7560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6" y="444500"/>
            <a:ext cx="8290881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347470"/>
              </p:ext>
            </p:extLst>
          </p:nvPr>
        </p:nvGraphicFramePr>
        <p:xfrm>
          <a:off x="9627197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/>
                        <a:t> </a:t>
                      </a:r>
                      <a:r>
                        <a:rPr lang="ko-KR" altLang="en-US" sz="2000" dirty="0"/>
                        <a:t>상단 카테고리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 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3432" y="3429000"/>
            <a:ext cx="14761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97259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</a:t>
                      </a: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상단 카테고리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 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 입양 안내 사항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1343472" y="2574429"/>
            <a:ext cx="118813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6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6" y="444500"/>
            <a:ext cx="8195209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159947"/>
              </p:ext>
            </p:extLst>
          </p:nvPr>
        </p:nvGraphicFramePr>
        <p:xfrm>
          <a:off x="9683692" y="1055446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</a:t>
                      </a: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 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396" y="461511"/>
            <a:ext cx="4916371" cy="931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6" y="444500"/>
            <a:ext cx="8339225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656" y="444500"/>
            <a:ext cx="7783284" cy="933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6" y="444500"/>
            <a:ext cx="8339225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08555"/>
              </p:ext>
            </p:extLst>
          </p:nvPr>
        </p:nvGraphicFramePr>
        <p:xfrm>
          <a:off x="9688937" y="1023696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</a:t>
                      </a: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입양 공고 확인 페이지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페이징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처리 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 dirty="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b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0055" y="1507096"/>
            <a:ext cx="16002000" cy="8177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6" y="444500"/>
            <a:ext cx="8267217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595007"/>
              </p:ext>
            </p:extLst>
          </p:nvPr>
        </p:nvGraphicFramePr>
        <p:xfrm>
          <a:off x="9615365" y="1121660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동물 약국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/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병원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/>
                        <a:t> </a:t>
                      </a:r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병원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1199456" y="3248979"/>
            <a:ext cx="1224136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6" y="444500"/>
            <a:ext cx="8303221" cy="9334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802343"/>
              </p:ext>
            </p:extLst>
          </p:nvPr>
        </p:nvGraphicFramePr>
        <p:xfrm>
          <a:off x="9633368" y="1061797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 목록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약국 위치 지도에 표기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18" y="2371192"/>
            <a:ext cx="8539669" cy="53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8343358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86685"/>
              </p:ext>
            </p:extLst>
          </p:nvPr>
        </p:nvGraphicFramePr>
        <p:xfrm>
          <a:off x="9595769" y="1061797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병원 목록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병원 위치 지도에 표기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81" y="2371192"/>
            <a:ext cx="8368759" cy="632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0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4254624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WEB - BACKOFFICE </a:t>
            </a: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6119664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906" y="109400"/>
            <a:ext cx="1184578" cy="1212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38008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38468"/>
              </p:ext>
            </p:extLst>
          </p:nvPr>
        </p:nvGraphicFramePr>
        <p:xfrm>
          <a:off x="9605911" y="990598"/>
          <a:ext cx="7083986" cy="8305803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가입 버튼 클릭 시 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아이디중복체크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닉네임중복체크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필수항목확인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다시쓰기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 클릭 시 전부 </a:t>
                      </a:r>
                      <a:r>
                        <a:rPr lang="ko-KR" altLang="en-US" sz="2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/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4378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67" y="1975148"/>
            <a:ext cx="8113616" cy="705899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579604" y="836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3491372" y="837622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899" y="444500"/>
            <a:ext cx="8461701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33463"/>
              </p:ext>
            </p:extLst>
          </p:nvPr>
        </p:nvGraphicFramePr>
        <p:xfrm>
          <a:off x="9667756" y="99059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버튼 클릭 시 로그인 시도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14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1077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시 닉네임 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시간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/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확인할 수 있도록 함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53" y="3235288"/>
            <a:ext cx="7453347" cy="232489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1149927" y="30782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38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53562" y="444500"/>
            <a:ext cx="8291337" cy="933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62316"/>
              </p:ext>
            </p:extLst>
          </p:nvPr>
        </p:nvGraphicFramePr>
        <p:xfrm>
          <a:off x="9557237" y="99059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메인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메인 페이지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l">
                        <a:defRPr/>
                      </a:pP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(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각종 그래프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수익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방문자를 확인 할 수 있음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5380" y="2227176"/>
            <a:ext cx="8426215" cy="464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38885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388857"/>
            <a:ext cx="8157988" cy="9390143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337138"/>
              </p:ext>
            </p:extLst>
          </p:nvPr>
        </p:nvGraphicFramePr>
        <p:xfrm>
          <a:off x="9515901" y="99059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왼쪽 탭 클릭 시 위와 같은 관리자 기능 있음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260" y="592404"/>
            <a:ext cx="4104456" cy="86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8446144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5400" y="748655"/>
            <a:ext cx="8208912" cy="3400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5380" y="5265204"/>
            <a:ext cx="8496944" cy="3914775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56337"/>
              </p:ext>
            </p:extLst>
          </p:nvPr>
        </p:nvGraphicFramePr>
        <p:xfrm>
          <a:off x="9731098" y="95884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</a:t>
                      </a:r>
                      <a:r>
                        <a:rPr lang="ko-KR" altLang="en-US" sz="2600" b="1" i="1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관리 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 탭 클릭 시 위와 같은 관리자 </a:t>
                      </a:r>
                      <a:r>
                        <a:rPr lang="ko-KR" altLang="en-US" sz="2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기능있음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 dirty="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b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2203" y="1507096"/>
            <a:ext cx="15916213" cy="8329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813874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98" y="1291072"/>
            <a:ext cx="8472394" cy="3824916"/>
          </a:xfrm>
          <a:prstGeom prst="rect">
            <a:avLst/>
          </a:prstGeom>
        </p:spPr>
      </p:pic>
      <p:graphicFrame>
        <p:nvGraphicFramePr>
          <p:cNvPr id="25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547627"/>
              </p:ext>
            </p:extLst>
          </p:nvPr>
        </p:nvGraphicFramePr>
        <p:xfrm>
          <a:off x="9432364" y="1104900"/>
          <a:ext cx="7083986" cy="8305803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게시판의 공지사항 관리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 리스트 확인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글쓰기 버튼 누르면 공지사항을 입력하는 폼으로 이동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  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공지사항을 작성할 수 있다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34671"/>
                  </a:ext>
                </a:extLst>
              </a:tr>
            </a:tbl>
          </a:graphicData>
        </a:graphic>
      </p:graphicFrame>
      <p:sp>
        <p:nvSpPr>
          <p:cNvPr id="26" name="타원 25"/>
          <p:cNvSpPr/>
          <p:nvPr/>
        </p:nvSpPr>
        <p:spPr>
          <a:xfrm>
            <a:off x="4481124" y="11049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360" y="5066769"/>
            <a:ext cx="6953250" cy="4695825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5039544" y="4699445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2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813874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graphicFrame>
        <p:nvGraphicFramePr>
          <p:cNvPr id="25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0861"/>
              </p:ext>
            </p:extLst>
          </p:nvPr>
        </p:nvGraphicFramePr>
        <p:xfrm>
          <a:off x="9506277" y="773266"/>
          <a:ext cx="7083986" cy="8676968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9546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52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게시판의 자주 찾는 질문 관리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546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46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26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자주 찾는 질문 관리 리스트 확인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26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글쓰기 버튼 누르면 자주 찾는 질문을 입력하는 폼으로 이동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자주 찾는 질문을 작성할 수 있다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3467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60" y="5066769"/>
            <a:ext cx="6953250" cy="46958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89" y="1112452"/>
            <a:ext cx="8619191" cy="3332993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4697798" y="960052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68671" y="3779229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19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graphicFrame>
        <p:nvGraphicFramePr>
          <p:cNvPr id="25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388882"/>
              </p:ext>
            </p:extLst>
          </p:nvPr>
        </p:nvGraphicFramePr>
        <p:xfrm>
          <a:off x="9432364" y="1104900"/>
          <a:ext cx="7083986" cy="8305803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게시판 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 관리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고객문의 리스트 확인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할 수 있다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답변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 답변을 확인할 수 있다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/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0933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47" y="1723121"/>
            <a:ext cx="8657117" cy="71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8157988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graphicFrame>
        <p:nvGraphicFramePr>
          <p:cNvPr id="25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48746"/>
              </p:ext>
            </p:extLst>
          </p:nvPr>
        </p:nvGraphicFramePr>
        <p:xfrm>
          <a:off x="9515901" y="99059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고객문의 답변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고객문의를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 후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답변을 입력 할 수 있다</a:t>
                      </a:r>
                      <a:r>
                        <a:rPr lang="en-US" altLang="ko-KR" sz="2000" baseline="0" dirty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67" y="2083160"/>
            <a:ext cx="8621559" cy="68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426612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62" y="931032"/>
            <a:ext cx="8477412" cy="8122072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9615"/>
              </p:ext>
            </p:extLst>
          </p:nvPr>
        </p:nvGraphicFramePr>
        <p:xfrm>
          <a:off x="9652514" y="1015668"/>
          <a:ext cx="7083986" cy="8305803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목록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목록의 리스트를 확인 할 수 있다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 버튼을 누르면 상품을 등록 할 수 있다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806057"/>
                  </a:ext>
                </a:extLst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503962" y="1255068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12690" y="8573915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77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74012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9756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등록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상품명</a:t>
                      </a:r>
                      <a:r>
                        <a:rPr lang="en-US" altLang="ko-KR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상품상태</a:t>
                      </a:r>
                      <a:r>
                        <a:rPr lang="en-US" altLang="ko-KR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  <a:r>
                        <a:rPr lang="en-US" altLang="ko-KR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원가</a:t>
                      </a:r>
                      <a:r>
                        <a:rPr lang="en-US" altLang="ko-KR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재고수량을 </a:t>
                      </a:r>
                      <a:endParaRPr lang="en-US" altLang="ko-KR" sz="2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/>
                      <a:r>
                        <a:rPr lang="en-US" altLang="ko-KR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입력할 수 있다</a:t>
                      </a:r>
                      <a:r>
                        <a:rPr lang="en-US" altLang="ko-KR" sz="2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78" y="3250392"/>
            <a:ext cx="8497221" cy="34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43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02004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787180"/>
              </p:ext>
            </p:extLst>
          </p:nvPr>
        </p:nvGraphicFramePr>
        <p:xfrm>
          <a:off x="9587909" y="110489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판매  목록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판매 상품 리스트를 확인 할 수 있다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92" y="1347788"/>
            <a:ext cx="8420100" cy="78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998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38008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962711"/>
              </p:ext>
            </p:extLst>
          </p:nvPr>
        </p:nvGraphicFramePr>
        <p:xfrm>
          <a:off x="9605911" y="99059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판매  상품 등록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판매 상품을 등록할 수 있다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967036"/>
            <a:ext cx="8460591" cy="77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6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313622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551528"/>
              </p:ext>
            </p:extLst>
          </p:nvPr>
        </p:nvGraphicFramePr>
        <p:xfrm>
          <a:off x="9634422" y="99059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주문 관리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구매자가 주문한 상품들을 확인 할 수 있다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94" y="1651113"/>
            <a:ext cx="8313622" cy="685509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17194" y="211916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171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8410016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393004"/>
              </p:ext>
            </p:extLst>
          </p:nvPr>
        </p:nvGraphicFramePr>
        <p:xfrm>
          <a:off x="9641915" y="975673"/>
          <a:ext cx="7083986" cy="8335654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135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매출 통계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웹사이트에서 발생한 매출에 대한 통계를 확인 할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 있다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24" y="1868487"/>
            <a:ext cx="8220075" cy="64865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74451" y="1716087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3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719064" y="265128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 dirty="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b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4797"/>
              </p:ext>
            </p:extLst>
          </p:nvPr>
        </p:nvGraphicFramePr>
        <p:xfrm>
          <a:off x="703851" y="1393022"/>
          <a:ext cx="11781421" cy="8628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8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3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8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98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66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96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 dirty="0">
                          <a:latin typeface="+mn-ea"/>
                          <a:ea typeface="+mn-ea"/>
                        </a:rPr>
                        <a:t>담당자 선정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9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1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80404" y="1393022"/>
            <a:ext cx="5213873" cy="8628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8293186" cy="933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45458"/>
              </p:ext>
            </p:extLst>
          </p:nvPr>
        </p:nvGraphicFramePr>
        <p:xfrm>
          <a:off x="9583500" y="99059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회원 통계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웹사이트 이용 회원의 통계입니다</a:t>
                      </a:r>
                      <a:r>
                        <a:rPr lang="en-US" altLang="ko-KR" sz="2000" baseline="0" dirty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914" y="1642279"/>
            <a:ext cx="7524836" cy="6418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899" y="444500"/>
            <a:ext cx="8255133" cy="933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698713"/>
              </p:ext>
            </p:extLst>
          </p:nvPr>
        </p:nvGraphicFramePr>
        <p:xfrm>
          <a:off x="9582717" y="990599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후원 관리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후원 금액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후원 목적을 확인 할 수 있다</a:t>
                      </a:r>
                      <a:r>
                        <a:rPr lang="en-US" altLang="ko-KR" sz="20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52" y="1104900"/>
            <a:ext cx="8255133" cy="777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3679"/>
              </p:ext>
            </p:extLst>
          </p:nvPr>
        </p:nvGraphicFramePr>
        <p:xfrm>
          <a:off x="11902326" y="1813840"/>
          <a:ext cx="1146496" cy="1929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26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983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99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418758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7553"/>
              </p:ext>
            </p:extLst>
          </p:nvPr>
        </p:nvGraphicFramePr>
        <p:xfrm>
          <a:off x="13748045" y="1291072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41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15812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898267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96391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92883"/>
              </p:ext>
            </p:extLst>
          </p:nvPr>
        </p:nvGraphicFramePr>
        <p:xfrm>
          <a:off x="10111764" y="4623231"/>
          <a:ext cx="1300818" cy="3321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048822" y="2778724"/>
            <a:ext cx="680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796628" y="2744267"/>
            <a:ext cx="572710" cy="1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 flipV="1">
            <a:off x="11412582" y="6275411"/>
            <a:ext cx="979489" cy="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87134" y="2438814"/>
            <a:ext cx="271369" cy="225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</p:cNvCxnSpPr>
          <p:nvPr/>
        </p:nvCxnSpPr>
        <p:spPr>
          <a:xfrm flipV="1">
            <a:off x="11263899" y="2794673"/>
            <a:ext cx="638427" cy="8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288500" y="2935634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802115" y="6275412"/>
            <a:ext cx="1309649" cy="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59324" y="2803240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73773"/>
              </p:ext>
            </p:extLst>
          </p:nvPr>
        </p:nvGraphicFramePr>
        <p:xfrm>
          <a:off x="1328196" y="2335300"/>
          <a:ext cx="12583607" cy="7366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87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 fontScale="92500" lnSpcReduction="10000"/>
          </a:bodyPr>
          <a:lstStyle/>
          <a:p>
            <a:endParaRPr lang="en-US" altLang="ko-KR" b="1" dirty="0">
              <a:latin typeface="+mj-ea"/>
              <a:ea typeface="+mj-ea"/>
            </a:endParaRPr>
          </a:p>
          <a:p>
            <a:endParaRPr lang="en-US" altLang="ko-KR" b="1" dirty="0">
              <a:latin typeface="+mj-ea"/>
              <a:ea typeface="+mj-ea"/>
            </a:endParaRPr>
          </a:p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/>
              <a:t>유기동물 </a:t>
            </a:r>
            <a:r>
              <a:rPr lang="ko-KR" altLang="en-US" dirty="0">
                <a:latin typeface="+mj-ea"/>
                <a:ea typeface="+mj-ea"/>
              </a:rPr>
              <a:t>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/>
              <a:t>유기동물 </a:t>
            </a:r>
            <a:r>
              <a:rPr lang="ko-KR" altLang="en-US" dirty="0">
                <a:latin typeface="+mj-ea"/>
                <a:ea typeface="+mj-ea"/>
              </a:rPr>
              <a:t>이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/>
              <a:t>유기동물 </a:t>
            </a:r>
            <a:r>
              <a:rPr lang="ko-KR" altLang="en-US" dirty="0">
                <a:latin typeface="+mj-ea"/>
                <a:ea typeface="+mj-ea"/>
              </a:rPr>
              <a:t>의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반려동물 </a:t>
            </a:r>
            <a:r>
              <a:rPr lang="ko-KR" altLang="en-US" b="1" dirty="0" err="1">
                <a:latin typeface="+mj-ea"/>
                <a:ea typeface="+mj-ea"/>
              </a:rPr>
              <a:t>이커머스</a:t>
            </a:r>
            <a:r>
              <a:rPr lang="ko-KR" altLang="en-US" b="1" dirty="0">
                <a:latin typeface="+mj-ea"/>
                <a:ea typeface="+mj-ea"/>
              </a:rPr>
              <a:t> 기능을 통한 수익화</a:t>
            </a:r>
            <a:r>
              <a:rPr lang="en-US" altLang="ko-KR" b="1" dirty="0">
                <a:latin typeface="+mj-ea"/>
                <a:ea typeface="+mj-ea"/>
              </a:rPr>
              <a:t>: </a:t>
            </a:r>
            <a:r>
              <a:rPr lang="ko-KR" altLang="en-US" dirty="0"/>
              <a:t>반려동물 용품 및 서비스에 대한 </a:t>
            </a:r>
            <a:r>
              <a:rPr lang="ko-KR" altLang="en-US" b="1" dirty="0"/>
              <a:t>수요가 증가</a:t>
            </a:r>
            <a:r>
              <a:rPr lang="ko-KR" altLang="en-US" dirty="0"/>
              <a:t>하는 시장 상황에서</a:t>
            </a:r>
            <a:r>
              <a:rPr lang="en-US" altLang="ko-KR" dirty="0"/>
              <a:t>, </a:t>
            </a:r>
            <a:r>
              <a:rPr lang="ko-KR" altLang="en-US" dirty="0"/>
              <a:t>다양한 상품군을 제공함으로써 고객층 확대 및 매출 증대 효과를 기대할 수 있습니다</a:t>
            </a:r>
            <a:r>
              <a:rPr lang="en-US" altLang="ko-KR" dirty="0"/>
              <a:t>.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커뮤니티 기능을 통한 사이트 활성화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/>
              <a:t>장기적으로 </a:t>
            </a:r>
            <a:r>
              <a:rPr lang="ko-KR" altLang="en-US" b="1" dirty="0"/>
              <a:t>꾸준한 수익 창출</a:t>
            </a:r>
            <a:r>
              <a:rPr lang="ko-KR" altLang="en-US" dirty="0"/>
              <a:t>이 가능하도록 고객 이탈을 방지할 수 있습니다</a:t>
            </a:r>
            <a:r>
              <a:rPr lang="en-US" altLang="ko-KR" dirty="0"/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7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커뮤니티 기능 중 이미지 업로드 관련 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err="1">
                  <a:latin typeface="+mj-ea"/>
                  <a:ea typeface="+mj-ea"/>
                </a:rPr>
                <a:t>팀원들과의</a:t>
              </a:r>
              <a:r>
                <a:rPr lang="ko-KR" altLang="en-US" sz="2700" dirty="0">
                  <a:latin typeface="+mj-ea"/>
                  <a:ea typeface="+mj-ea"/>
                </a:rPr>
                <a:t> 의사소통의 중요성을 깨닫게 되었고</a:t>
              </a:r>
              <a:r>
                <a:rPr lang="en-US" altLang="ko-KR" sz="2700" dirty="0">
                  <a:latin typeface="+mj-ea"/>
                  <a:ea typeface="+mj-ea"/>
                </a:rPr>
                <a:t>,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할 때의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구현해 나가는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되어야겠다고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66" y="1435088"/>
            <a:ext cx="16477333" cy="8534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90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255068"/>
            <a:ext cx="8045912" cy="4134740"/>
            <a:chOff x="541891" y="1681800"/>
            <a:chExt cx="5363941" cy="2756492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09"/>
              <a:ext cx="5363941" cy="2030183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/>
            </a:p>
            <a:p>
              <a:pPr algn="ctr"/>
              <a:r>
                <a:rPr lang="ko-KR" altLang="en-US" sz="2700" dirty="0"/>
                <a:t>프로젝트 결과물의 완성도는 </a:t>
              </a:r>
              <a:r>
                <a:rPr lang="en-US" altLang="ko-KR" sz="2700" dirty="0"/>
                <a:t>7</a:t>
              </a:r>
              <a:r>
                <a:rPr lang="ko-KR" altLang="en-US" sz="2700" dirty="0"/>
                <a:t>점으로 평가합니다</a:t>
              </a:r>
              <a:r>
                <a:rPr lang="en-US" altLang="ko-KR" sz="2700" dirty="0"/>
                <a:t>. </a:t>
              </a:r>
              <a:r>
                <a:rPr lang="ko-KR" altLang="en-US" sz="2700" dirty="0"/>
                <a:t>기본적인 기능과 요구사항을 충족하였으며</a:t>
              </a:r>
              <a:r>
                <a:rPr lang="en-US" altLang="ko-KR" sz="2700" dirty="0"/>
                <a:t>, </a:t>
              </a:r>
              <a:r>
                <a:rPr lang="ko-KR" altLang="en-US" sz="2700" dirty="0"/>
                <a:t>전반적인 품질은 양호하다고 판단됩니다</a:t>
              </a:r>
              <a:r>
                <a:rPr lang="en-US" altLang="ko-KR" sz="2700" dirty="0"/>
                <a:t>. </a:t>
              </a:r>
              <a:r>
                <a:rPr lang="ko-KR" altLang="en-US" sz="2700" dirty="0"/>
                <a:t>다만</a:t>
              </a:r>
              <a:r>
                <a:rPr lang="en-US" altLang="ko-KR" sz="2700" dirty="0"/>
                <a:t>, </a:t>
              </a:r>
              <a:r>
                <a:rPr lang="ko-KR" altLang="en-US" sz="2700" dirty="0"/>
                <a:t>일부 세부적인 부분에서 개선의 여지가 있으며</a:t>
              </a:r>
              <a:r>
                <a:rPr lang="en-US" altLang="ko-KR" sz="2700" dirty="0"/>
                <a:t>, </a:t>
              </a:r>
              <a:r>
                <a:rPr lang="ko-KR" altLang="en-US" sz="2700" dirty="0"/>
                <a:t>사용자 경험 및 최적화 측면에서 추가적인 보완이 필요해 보입니다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4077446"/>
            <a:chOff x="541891" y="3746925"/>
            <a:chExt cx="5363941" cy="2718297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974312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해도해도 부족한 것이 보이는게 사람이라</a:t>
              </a:r>
            </a:p>
            <a:p>
              <a:pPr algn="ctr"/>
              <a:r>
                <a:rPr lang="ko-KR" altLang="en-US" sz="2700" dirty="0"/>
                <a:t>보완할 점을 나열 </a:t>
              </a:r>
              <a:r>
                <a:rPr lang="ko-KR" altLang="en-US" sz="2700" dirty="0" err="1"/>
                <a:t>할수</a:t>
              </a:r>
              <a:r>
                <a:rPr lang="ko-KR" altLang="en-US" sz="2700" dirty="0"/>
                <a:t> 없습니다</a:t>
              </a:r>
              <a:r>
                <a:rPr lang="en-US" altLang="ko-KR" sz="2700" dirty="0"/>
                <a:t>. </a:t>
              </a:r>
              <a:r>
                <a:rPr lang="ko-KR" altLang="en-US" sz="2700" dirty="0" err="1"/>
                <a:t>ㅠㅠ</a:t>
              </a:r>
              <a:endParaRPr lang="ko-KR" altLang="en-US" sz="2700" dirty="0"/>
            </a:p>
            <a:p>
              <a:pPr algn="ctr"/>
              <a:endParaRPr lang="ko-KR" altLang="en-US" sz="2700" dirty="0"/>
            </a:p>
            <a:p>
              <a:pPr algn="ctr"/>
              <a:r>
                <a:rPr lang="ko-KR" altLang="en-US" sz="2700" dirty="0"/>
                <a:t>모두들 앞으로 바라보는 길에 큰 성공을 하길 기원합니다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5"/>
            <a:ext cx="8045912" cy="2961468"/>
            <a:chOff x="6396215" y="4490910"/>
            <a:chExt cx="5363941" cy="1861655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861655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/>
            </a:p>
            <a:p>
              <a:pPr algn="ctr"/>
              <a:r>
                <a:rPr lang="ko-KR" altLang="en-US" sz="2700" dirty="0"/>
                <a:t>이번 프로젝트를 수행하면서 팀워크의 중요성을 </a:t>
              </a:r>
            </a:p>
            <a:p>
              <a:pPr algn="ctr"/>
              <a:r>
                <a:rPr lang="ko-KR" altLang="en-US" sz="2700" dirty="0"/>
                <a:t>다시 한 번 느꼈습니다</a:t>
              </a:r>
              <a:r>
                <a:rPr lang="en-US" altLang="ko-KR" sz="2700" dirty="0"/>
                <a:t>. </a:t>
              </a:r>
            </a:p>
            <a:p>
              <a:pPr algn="ctr"/>
              <a:r>
                <a:rPr lang="ko-KR" altLang="en-US" sz="2700" dirty="0"/>
                <a:t>아쉬운 점은 있었지만</a:t>
              </a:r>
              <a:r>
                <a:rPr lang="en-US" altLang="ko-KR" sz="2700" dirty="0"/>
                <a:t>, </a:t>
              </a:r>
              <a:r>
                <a:rPr lang="ko-KR" altLang="en-US" sz="2700" dirty="0"/>
                <a:t>이를 통해 향후 프로젝트에서 개선할 방향을 명확히 알게 되었으며</a:t>
              </a:r>
              <a:r>
                <a:rPr lang="en-US" altLang="ko-KR" sz="2700" dirty="0"/>
                <a:t>,</a:t>
              </a:r>
            </a:p>
            <a:p>
              <a:pPr algn="ctr"/>
              <a:r>
                <a:rPr lang="ko-KR" altLang="en-US" sz="2700" dirty="0"/>
                <a:t>더 나은 결과물을 위한 기틀을 마련할 수 있는 </a:t>
              </a:r>
            </a:p>
            <a:p>
              <a:pPr algn="ctr"/>
              <a:r>
                <a:rPr lang="ko-KR" altLang="en-US" sz="2700" dirty="0"/>
                <a:t>좋은 경험이었습니다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1785379"/>
            <a:ext cx="8045912" cy="3630566"/>
            <a:chOff x="6396215" y="2035341"/>
            <a:chExt cx="5363941" cy="2420377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2047608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/>
            </a:p>
            <a:p>
              <a:pPr algn="ctr"/>
              <a:r>
                <a:rPr lang="ko-KR" altLang="en-US" sz="2700" dirty="0"/>
                <a:t>효과적인 소통과 업무 분담 덕분에 주요 기능을 안정적으로 구현하며 프로젝트 목표를 달성했습니다</a:t>
              </a:r>
              <a:r>
                <a:rPr lang="en-US" altLang="ko-KR" sz="2700" dirty="0"/>
                <a:t>. </a:t>
              </a:r>
            </a:p>
            <a:p>
              <a:pPr algn="ctr"/>
              <a:r>
                <a:rPr lang="ko-KR" altLang="en-US" sz="2700" dirty="0"/>
                <a:t>다만</a:t>
              </a:r>
              <a:r>
                <a:rPr lang="en-US" altLang="ko-KR" sz="2700" dirty="0"/>
                <a:t>, </a:t>
              </a:r>
              <a:r>
                <a:rPr lang="ko-KR" altLang="en-US" sz="2700" dirty="0"/>
                <a:t>초기 기획 단계에서 세부 계획이 부족하여 </a:t>
              </a:r>
            </a:p>
            <a:p>
              <a:pPr algn="ctr"/>
              <a:r>
                <a:rPr lang="ko-KR" altLang="en-US" sz="2700" dirty="0"/>
                <a:t>일부 기능이 늦어졌고 개선 및 테스트 시간이 </a:t>
              </a:r>
            </a:p>
            <a:p>
              <a:pPr algn="ctr"/>
              <a:r>
                <a:rPr lang="ko-KR" altLang="en-US" sz="2700" dirty="0"/>
                <a:t>부족한 점이 아쉽습니다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91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기능들을 완성하지 못한 부분이 있어서 개인적으로 아쉬움이 많이 남아 </a:t>
              </a:r>
              <a:r>
                <a:rPr lang="en-US" altLang="ko-KR" sz="2700" dirty="0"/>
                <a:t>7</a:t>
              </a:r>
              <a:r>
                <a:rPr lang="ko-KR" altLang="en-US" sz="2700" dirty="0"/>
                <a:t>점입니다</a:t>
              </a:r>
              <a:r>
                <a:rPr lang="en-US" altLang="ko-KR" sz="2700" dirty="0"/>
                <a:t>.</a:t>
              </a:r>
            </a:p>
            <a:p>
              <a:pPr algn="ctr"/>
              <a:r>
                <a:rPr lang="ko-KR" altLang="en-US" sz="2700" dirty="0"/>
                <a:t> 팀원들의 많은 도움이 있었기에 프로젝트를 끝까지 할 수 있었다고 생각합니다</a:t>
              </a:r>
              <a:r>
                <a:rPr lang="en-US" altLang="ko-KR" sz="2700" dirty="0"/>
                <a:t>. </a:t>
              </a:r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상품 문의를 할 때 고객문의 작성 폼에서 상품 정보를 확인할 수 있게 보완하고 싶습니다</a:t>
              </a:r>
              <a:r>
                <a:rPr lang="en-US" altLang="ko-KR" sz="2700" dirty="0"/>
                <a:t>.</a:t>
              </a:r>
              <a:r>
                <a:rPr lang="ko-KR" altLang="en-US" sz="2700" dirty="0"/>
                <a:t>    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프로젝트를 하면서 부족한 점에 대해서 잘 알게 되었고 팀원간의 의사소통이 확실히 중요하다고 생각되었습니다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>
                <a:latin typeface="+mj-ea"/>
              </a:endParaRPr>
            </a:p>
            <a:p>
              <a:pPr algn="ctr"/>
              <a:r>
                <a:rPr lang="ko-KR" altLang="en-US" sz="2700" dirty="0">
                  <a:latin typeface="+mj-ea"/>
                </a:rPr>
                <a:t>프로젝트를 하면서 새로운 기능들을 구현하는 부분들은 많이 헤매고 어려웠지만 끝까지</a:t>
              </a:r>
              <a:endParaRPr lang="en-US" altLang="ko-KR" sz="2700" dirty="0">
                <a:latin typeface="+mj-ea"/>
              </a:endParaRPr>
            </a:p>
            <a:p>
              <a:pPr algn="ctr"/>
              <a:r>
                <a:rPr lang="ko-KR" altLang="en-US" sz="2700" dirty="0">
                  <a:latin typeface="+mj-ea"/>
                </a:rPr>
                <a:t>포기하지 않고 프로젝트를 함께 했기 때문에 너무 감사했습니다</a:t>
              </a:r>
              <a:r>
                <a:rPr lang="en-US" altLang="ko-KR" sz="2700" dirty="0">
                  <a:latin typeface="+mj-ea"/>
                </a:rPr>
                <a:t>.</a:t>
              </a:r>
              <a:endParaRPr lang="ko-KR" altLang="en-US" sz="2700" dirty="0">
                <a:latin typeface="+mj-ea"/>
              </a:endParaRPr>
            </a:p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92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0" i="0" dirty="0">
                  <a:solidFill>
                    <a:schemeClr val="tx1"/>
                  </a:solidFill>
                  <a:effectLst/>
                  <a:latin typeface="Pretendard"/>
                </a:rPr>
                <a:t>많은 데이터를 수집하는 업무에 초점이 맞추어 프로젝트를 수행하였고</a:t>
              </a:r>
              <a:r>
                <a:rPr lang="en-US" altLang="ko-KR" sz="2800" b="0" i="0" dirty="0">
                  <a:solidFill>
                    <a:schemeClr val="tx1"/>
                  </a:solidFill>
                  <a:effectLst/>
                  <a:latin typeface="Pretendard"/>
                </a:rPr>
                <a:t>, </a:t>
              </a:r>
              <a:r>
                <a:rPr lang="ko-KR" altLang="en-US" sz="2800" b="0" i="0" dirty="0">
                  <a:solidFill>
                    <a:schemeClr val="tx1"/>
                  </a:solidFill>
                  <a:effectLst/>
                  <a:latin typeface="Pretendard"/>
                </a:rPr>
                <a:t>개인적으로 개발 업무에 많은 참여를 하지 못했지만</a:t>
              </a:r>
              <a:r>
                <a:rPr lang="en-US" altLang="ko-KR" sz="2800" b="0" i="0" dirty="0">
                  <a:solidFill>
                    <a:schemeClr val="tx1"/>
                  </a:solidFill>
                  <a:effectLst/>
                  <a:latin typeface="Pretendard"/>
                </a:rPr>
                <a:t>, </a:t>
              </a:r>
              <a:r>
                <a:rPr lang="ko-KR" altLang="en-US" sz="2800" b="0" i="0" dirty="0">
                  <a:solidFill>
                    <a:schemeClr val="tx1"/>
                  </a:solidFill>
                  <a:effectLst/>
                  <a:latin typeface="Pretendard"/>
                </a:rPr>
                <a:t>팀원들과 함께했기에 잘 끝마칠 수 있던 것 같습니다</a:t>
              </a:r>
              <a:r>
                <a:rPr lang="en-US" altLang="ko-KR" sz="2800" b="0" i="0" dirty="0">
                  <a:solidFill>
                    <a:schemeClr val="tx1"/>
                  </a:solidFill>
                  <a:effectLst/>
                  <a:latin typeface="Pretendard"/>
                </a:rPr>
                <a:t>.</a:t>
              </a:r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관리자 페이지에서 주문관리 와 관련된 </a:t>
              </a:r>
              <a:r>
                <a:rPr lang="en-US" altLang="ko-KR" sz="2700" dirty="0"/>
                <a:t>view </a:t>
              </a:r>
              <a:r>
                <a:rPr lang="ko-KR" altLang="en-US" sz="2700" dirty="0"/>
                <a:t>페이지를 만들면 좋을 것 같습니다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/>
            </a:p>
            <a:p>
              <a:pPr algn="ctr"/>
              <a:r>
                <a:rPr lang="ko-KR" altLang="en-US" sz="2700" dirty="0"/>
                <a:t>프로젝트를 진행하면서 부족한 점들에 대해 알게 되었고</a:t>
              </a:r>
              <a:r>
                <a:rPr lang="en-US" altLang="ko-KR" sz="2700" dirty="0"/>
                <a:t>, </a:t>
              </a:r>
              <a:r>
                <a:rPr lang="ko-KR" altLang="en-US" sz="2700" dirty="0"/>
                <a:t>조원들과 의 협업과 의사소통이 중요하다고 생각했습니다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프로젝트를 진행하면서 여러 기능을 구현하기 위해 많이 헤맸었지만</a:t>
              </a:r>
              <a:r>
                <a:rPr lang="en-US" altLang="ko-KR" sz="2700" dirty="0"/>
                <a:t>, </a:t>
              </a:r>
              <a:r>
                <a:rPr lang="ko-KR" altLang="en-US" sz="2700" dirty="0"/>
                <a:t>끝까지 함께 했기에 잘 마칠 수 있었습니다</a:t>
              </a:r>
              <a:r>
                <a:rPr lang="en-US" altLang="ko-KR" sz="2700" dirty="0"/>
                <a:t>.</a:t>
              </a:r>
            </a:p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</TotalTime>
  <Words>3769</Words>
  <Application>Microsoft Office PowerPoint</Application>
  <PresentationFormat>사용자 지정</PresentationFormat>
  <Paragraphs>987</Paragraphs>
  <Slides>95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2" baseType="lpstr">
      <vt:lpstr>Pretendard</vt:lpstr>
      <vt:lpstr>나눔고딕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경과(RPA) / 프로세스 상세 내용</vt:lpstr>
      <vt:lpstr>프로젝트 수행 경과(RPA)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 GitHub</vt:lpstr>
      <vt:lpstr>감사합니다!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291</cp:revision>
  <dcterms:created xsi:type="dcterms:W3CDTF">2006-08-16T00:00:00Z</dcterms:created>
  <dcterms:modified xsi:type="dcterms:W3CDTF">2024-11-13T14:49:43Z</dcterms:modified>
  <cp:version>0906.0100.01</cp:version>
</cp:coreProperties>
</file>